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1" r:id="rId12"/>
    <p:sldId id="271" r:id="rId13"/>
    <p:sldId id="272" r:id="rId14"/>
    <p:sldId id="273" r:id="rId15"/>
    <p:sldId id="274" r:id="rId16"/>
    <p:sldId id="259" r:id="rId17"/>
    <p:sldId id="262" r:id="rId18"/>
    <p:sldId id="275" r:id="rId19"/>
    <p:sldId id="276" r:id="rId20"/>
    <p:sldId id="277" r:id="rId21"/>
    <p:sldId id="278" r:id="rId22"/>
    <p:sldId id="258" r:id="rId23"/>
    <p:sldId id="280" r:id="rId24"/>
    <p:sldId id="281" r:id="rId25"/>
    <p:sldId id="263" r:id="rId26"/>
    <p:sldId id="27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2CEC-F422-4FE4-BFB0-394A723010F5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CFA670-76FB-4D21-9697-346812EBD3B9}">
      <dgm:prSet/>
      <dgm:spPr/>
      <dgm:t>
        <a:bodyPr/>
        <a:lstStyle/>
        <a:p>
          <a:r>
            <a:rPr lang="en-US"/>
            <a:t>The results show that there is not a significant difference between Austin and Syracuse… they are similar markets.</a:t>
          </a:r>
        </a:p>
      </dgm:t>
    </dgm:pt>
    <dgm:pt modelId="{93D7496B-332D-47C6-9CD3-0FF3AE1D102F}" type="parTrans" cxnId="{26F26700-97CF-48E8-A32A-A1492925CDB1}">
      <dgm:prSet/>
      <dgm:spPr/>
      <dgm:t>
        <a:bodyPr/>
        <a:lstStyle/>
        <a:p>
          <a:endParaRPr lang="en-US"/>
        </a:p>
      </dgm:t>
    </dgm:pt>
    <dgm:pt modelId="{93C51EB9-D395-46C3-9CF3-E70E3D6D11B9}" type="sibTrans" cxnId="{26F26700-97CF-48E8-A32A-A1492925CDB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D7E348-530D-4F15-9D67-6CA837C79300}">
      <dgm:prSet/>
      <dgm:spPr/>
      <dgm:t>
        <a:bodyPr/>
        <a:lstStyle/>
        <a:p>
          <a:r>
            <a:rPr lang="en-US"/>
            <a:t>The results that Cupertino is significantly different than both Syracuse and Austin.</a:t>
          </a:r>
        </a:p>
      </dgm:t>
    </dgm:pt>
    <dgm:pt modelId="{79C03EFF-538C-40E9-858B-86F8D3C16476}" type="parTrans" cxnId="{119A21CE-598E-4E50-A85A-D2C4A5F9154E}">
      <dgm:prSet/>
      <dgm:spPr/>
      <dgm:t>
        <a:bodyPr/>
        <a:lstStyle/>
        <a:p>
          <a:endParaRPr lang="en-US"/>
        </a:p>
      </dgm:t>
    </dgm:pt>
    <dgm:pt modelId="{4C7507CA-DE2F-42E7-B84C-50E13E0494C8}" type="sibTrans" cxnId="{119A21CE-598E-4E50-A85A-D2C4A5F9154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C846352-563C-4C68-AFDA-B9C842A0D9D5}" type="pres">
      <dgm:prSet presAssocID="{05652CEC-F422-4FE4-BFB0-394A723010F5}" presName="Name0" presStyleCnt="0">
        <dgm:presLayoutVars>
          <dgm:animLvl val="lvl"/>
          <dgm:resizeHandles val="exact"/>
        </dgm:presLayoutVars>
      </dgm:prSet>
      <dgm:spPr/>
    </dgm:pt>
    <dgm:pt modelId="{D712FBE8-5B10-4E66-9778-FD17277A6E6B}" type="pres">
      <dgm:prSet presAssocID="{E3CFA670-76FB-4D21-9697-346812EBD3B9}" presName="compositeNode" presStyleCnt="0">
        <dgm:presLayoutVars>
          <dgm:bulletEnabled val="1"/>
        </dgm:presLayoutVars>
      </dgm:prSet>
      <dgm:spPr/>
    </dgm:pt>
    <dgm:pt modelId="{3E9122BD-ACA6-43E1-B446-41DD14719D00}" type="pres">
      <dgm:prSet presAssocID="{E3CFA670-76FB-4D21-9697-346812EBD3B9}" presName="bgRect" presStyleLbl="bgAccFollowNode1" presStyleIdx="0" presStyleCnt="2"/>
      <dgm:spPr/>
    </dgm:pt>
    <dgm:pt modelId="{AC7B33B9-D711-4283-A05C-8E71D5379A88}" type="pres">
      <dgm:prSet presAssocID="{93C51EB9-D395-46C3-9CF3-E70E3D6D11B9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4E4ABF44-07B4-4046-8C13-C2EE18098A13}" type="pres">
      <dgm:prSet presAssocID="{E3CFA670-76FB-4D21-9697-346812EBD3B9}" presName="bottomLine" presStyleLbl="alignNode1" presStyleIdx="1" presStyleCnt="4">
        <dgm:presLayoutVars/>
      </dgm:prSet>
      <dgm:spPr/>
    </dgm:pt>
    <dgm:pt modelId="{20608361-410B-4198-9C9C-C87077B2EA35}" type="pres">
      <dgm:prSet presAssocID="{E3CFA670-76FB-4D21-9697-346812EBD3B9}" presName="nodeText" presStyleLbl="bgAccFollowNode1" presStyleIdx="0" presStyleCnt="2">
        <dgm:presLayoutVars>
          <dgm:bulletEnabled val="1"/>
        </dgm:presLayoutVars>
      </dgm:prSet>
      <dgm:spPr/>
    </dgm:pt>
    <dgm:pt modelId="{DB925A7E-3DD0-4D28-865C-F07D51655BEE}" type="pres">
      <dgm:prSet presAssocID="{93C51EB9-D395-46C3-9CF3-E70E3D6D11B9}" presName="sibTrans" presStyleCnt="0"/>
      <dgm:spPr/>
    </dgm:pt>
    <dgm:pt modelId="{A1787100-9D8E-449B-BE88-1A854724033B}" type="pres">
      <dgm:prSet presAssocID="{65D7E348-530D-4F15-9D67-6CA837C79300}" presName="compositeNode" presStyleCnt="0">
        <dgm:presLayoutVars>
          <dgm:bulletEnabled val="1"/>
        </dgm:presLayoutVars>
      </dgm:prSet>
      <dgm:spPr/>
    </dgm:pt>
    <dgm:pt modelId="{D2707B5E-DB37-4A13-9528-11CE0FD407CB}" type="pres">
      <dgm:prSet presAssocID="{65D7E348-530D-4F15-9D67-6CA837C79300}" presName="bgRect" presStyleLbl="bgAccFollowNode1" presStyleIdx="1" presStyleCnt="2"/>
      <dgm:spPr/>
    </dgm:pt>
    <dgm:pt modelId="{97FCEEE6-9F6D-461A-94FB-412308CCF4B5}" type="pres">
      <dgm:prSet presAssocID="{4C7507CA-DE2F-42E7-B84C-50E13E0494C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34070D-F8B6-4AC1-AD37-A0CE1783C811}" type="pres">
      <dgm:prSet presAssocID="{65D7E348-530D-4F15-9D67-6CA837C79300}" presName="bottomLine" presStyleLbl="alignNode1" presStyleIdx="3" presStyleCnt="4">
        <dgm:presLayoutVars/>
      </dgm:prSet>
      <dgm:spPr/>
    </dgm:pt>
    <dgm:pt modelId="{7720211C-8296-4429-B11E-E9B4E9BBFBA0}" type="pres">
      <dgm:prSet presAssocID="{65D7E348-530D-4F15-9D67-6CA837C7930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26F26700-97CF-48E8-A32A-A1492925CDB1}" srcId="{05652CEC-F422-4FE4-BFB0-394A723010F5}" destId="{E3CFA670-76FB-4D21-9697-346812EBD3B9}" srcOrd="0" destOrd="0" parTransId="{93D7496B-332D-47C6-9CD3-0FF3AE1D102F}" sibTransId="{93C51EB9-D395-46C3-9CF3-E70E3D6D11B9}"/>
    <dgm:cxn modelId="{00003733-9B7B-48AC-B7E7-D1C2A936188F}" type="presOf" srcId="{E3CFA670-76FB-4D21-9697-346812EBD3B9}" destId="{3E9122BD-ACA6-43E1-B446-41DD14719D00}" srcOrd="0" destOrd="0" presId="urn:microsoft.com/office/officeart/2016/7/layout/BasicLinearProcessNumbered"/>
    <dgm:cxn modelId="{32C44C4C-DDEA-4618-8CBE-907B9B1E6393}" type="presOf" srcId="{E3CFA670-76FB-4D21-9697-346812EBD3B9}" destId="{20608361-410B-4198-9C9C-C87077B2EA35}" srcOrd="1" destOrd="0" presId="urn:microsoft.com/office/officeart/2016/7/layout/BasicLinearProcessNumbered"/>
    <dgm:cxn modelId="{430ED26E-BAA6-4969-89C5-9CF9CF2D0FE8}" type="presOf" srcId="{93C51EB9-D395-46C3-9CF3-E70E3D6D11B9}" destId="{AC7B33B9-D711-4283-A05C-8E71D5379A88}" srcOrd="0" destOrd="0" presId="urn:microsoft.com/office/officeart/2016/7/layout/BasicLinearProcessNumbered"/>
    <dgm:cxn modelId="{1BCECB83-A369-4295-8BF4-85B615953852}" type="presOf" srcId="{65D7E348-530D-4F15-9D67-6CA837C79300}" destId="{7720211C-8296-4429-B11E-E9B4E9BBFBA0}" srcOrd="1" destOrd="0" presId="urn:microsoft.com/office/officeart/2016/7/layout/BasicLinearProcessNumbered"/>
    <dgm:cxn modelId="{4CCA6FAA-9280-4F4F-AA8E-86D6FECBEA06}" type="presOf" srcId="{05652CEC-F422-4FE4-BFB0-394A723010F5}" destId="{7C846352-563C-4C68-AFDA-B9C842A0D9D5}" srcOrd="0" destOrd="0" presId="urn:microsoft.com/office/officeart/2016/7/layout/BasicLinearProcessNumbered"/>
    <dgm:cxn modelId="{119A21CE-598E-4E50-A85A-D2C4A5F9154E}" srcId="{05652CEC-F422-4FE4-BFB0-394A723010F5}" destId="{65D7E348-530D-4F15-9D67-6CA837C79300}" srcOrd="1" destOrd="0" parTransId="{79C03EFF-538C-40E9-858B-86F8D3C16476}" sibTransId="{4C7507CA-DE2F-42E7-B84C-50E13E0494C8}"/>
    <dgm:cxn modelId="{FBCD7CDF-89C8-48C3-BE22-F1DC6719CA51}" type="presOf" srcId="{4C7507CA-DE2F-42E7-B84C-50E13E0494C8}" destId="{97FCEEE6-9F6D-461A-94FB-412308CCF4B5}" srcOrd="0" destOrd="0" presId="urn:microsoft.com/office/officeart/2016/7/layout/BasicLinearProcessNumbered"/>
    <dgm:cxn modelId="{1604CDDF-6F81-4E42-9E1C-6409CA281609}" type="presOf" srcId="{65D7E348-530D-4F15-9D67-6CA837C79300}" destId="{D2707B5E-DB37-4A13-9528-11CE0FD407CB}" srcOrd="0" destOrd="0" presId="urn:microsoft.com/office/officeart/2016/7/layout/BasicLinearProcessNumbered"/>
    <dgm:cxn modelId="{1E9948DA-E85A-4615-B1B0-CB808AB601DB}" type="presParOf" srcId="{7C846352-563C-4C68-AFDA-B9C842A0D9D5}" destId="{D712FBE8-5B10-4E66-9778-FD17277A6E6B}" srcOrd="0" destOrd="0" presId="urn:microsoft.com/office/officeart/2016/7/layout/BasicLinearProcessNumbered"/>
    <dgm:cxn modelId="{AF58AEA0-7259-4307-95BD-D4F5FACC47B2}" type="presParOf" srcId="{D712FBE8-5B10-4E66-9778-FD17277A6E6B}" destId="{3E9122BD-ACA6-43E1-B446-41DD14719D00}" srcOrd="0" destOrd="0" presId="urn:microsoft.com/office/officeart/2016/7/layout/BasicLinearProcessNumbered"/>
    <dgm:cxn modelId="{3DC692D2-10BF-45F5-926D-7DF6EEF44478}" type="presParOf" srcId="{D712FBE8-5B10-4E66-9778-FD17277A6E6B}" destId="{AC7B33B9-D711-4283-A05C-8E71D5379A88}" srcOrd="1" destOrd="0" presId="urn:microsoft.com/office/officeart/2016/7/layout/BasicLinearProcessNumbered"/>
    <dgm:cxn modelId="{FABFAAEE-D8E2-48C4-9F71-AC346F514648}" type="presParOf" srcId="{D712FBE8-5B10-4E66-9778-FD17277A6E6B}" destId="{4E4ABF44-07B4-4046-8C13-C2EE18098A13}" srcOrd="2" destOrd="0" presId="urn:microsoft.com/office/officeart/2016/7/layout/BasicLinearProcessNumbered"/>
    <dgm:cxn modelId="{8E2C2AE4-5D35-49DC-BF7F-6C2831CF9546}" type="presParOf" srcId="{D712FBE8-5B10-4E66-9778-FD17277A6E6B}" destId="{20608361-410B-4198-9C9C-C87077B2EA35}" srcOrd="3" destOrd="0" presId="urn:microsoft.com/office/officeart/2016/7/layout/BasicLinearProcessNumbered"/>
    <dgm:cxn modelId="{433FC1D5-B4C9-418B-8FFE-A3E7C38E2A5B}" type="presParOf" srcId="{7C846352-563C-4C68-AFDA-B9C842A0D9D5}" destId="{DB925A7E-3DD0-4D28-865C-F07D51655BEE}" srcOrd="1" destOrd="0" presId="urn:microsoft.com/office/officeart/2016/7/layout/BasicLinearProcessNumbered"/>
    <dgm:cxn modelId="{F07295E6-E640-46A8-A7FC-4E79F0FDDDC1}" type="presParOf" srcId="{7C846352-563C-4C68-AFDA-B9C842A0D9D5}" destId="{A1787100-9D8E-449B-BE88-1A854724033B}" srcOrd="2" destOrd="0" presId="urn:microsoft.com/office/officeart/2016/7/layout/BasicLinearProcessNumbered"/>
    <dgm:cxn modelId="{487AD780-782D-42D3-93B9-7E9BCD2DE255}" type="presParOf" srcId="{A1787100-9D8E-449B-BE88-1A854724033B}" destId="{D2707B5E-DB37-4A13-9528-11CE0FD407CB}" srcOrd="0" destOrd="0" presId="urn:microsoft.com/office/officeart/2016/7/layout/BasicLinearProcessNumbered"/>
    <dgm:cxn modelId="{0C436AA6-40AD-4575-873B-224B4807A261}" type="presParOf" srcId="{A1787100-9D8E-449B-BE88-1A854724033B}" destId="{97FCEEE6-9F6D-461A-94FB-412308CCF4B5}" srcOrd="1" destOrd="0" presId="urn:microsoft.com/office/officeart/2016/7/layout/BasicLinearProcessNumbered"/>
    <dgm:cxn modelId="{829C9161-27C3-4207-94A4-C29DFA230FAE}" type="presParOf" srcId="{A1787100-9D8E-449B-BE88-1A854724033B}" destId="{0734070D-F8B6-4AC1-AD37-A0CE1783C811}" srcOrd="2" destOrd="0" presId="urn:microsoft.com/office/officeart/2016/7/layout/BasicLinearProcessNumbered"/>
    <dgm:cxn modelId="{5F564E6A-67F3-4023-9C30-D0538BDE24C6}" type="presParOf" srcId="{A1787100-9D8E-449B-BE88-1A854724033B}" destId="{7720211C-8296-4429-B11E-E9B4E9BBFBA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122BD-ACA6-43E1-B446-41DD14719D00}">
      <dsp:nvSpPr>
        <dsp:cNvPr id="0" name=""/>
        <dsp:cNvSpPr/>
      </dsp:nvSpPr>
      <dsp:spPr>
        <a:xfrm>
          <a:off x="1227" y="0"/>
          <a:ext cx="4788544" cy="37256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show that there is not a significant difference between Austin and Syracuse… they are similar markets.</a:t>
          </a:r>
        </a:p>
      </dsp:txBody>
      <dsp:txXfrm>
        <a:off x="1227" y="1415732"/>
        <a:ext cx="4788544" cy="2235367"/>
      </dsp:txXfrm>
    </dsp:sp>
    <dsp:sp modelId="{AC7B33B9-D711-4283-A05C-8E71D5379A88}">
      <dsp:nvSpPr>
        <dsp:cNvPr id="0" name=""/>
        <dsp:cNvSpPr/>
      </dsp:nvSpPr>
      <dsp:spPr>
        <a:xfrm>
          <a:off x="1836658" y="372561"/>
          <a:ext cx="1117683" cy="1117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000339" y="536242"/>
        <a:ext cx="790321" cy="790321"/>
      </dsp:txXfrm>
    </dsp:sp>
    <dsp:sp modelId="{4E4ABF44-07B4-4046-8C13-C2EE18098A13}">
      <dsp:nvSpPr>
        <dsp:cNvPr id="0" name=""/>
        <dsp:cNvSpPr/>
      </dsp:nvSpPr>
      <dsp:spPr>
        <a:xfrm>
          <a:off x="1227" y="3725540"/>
          <a:ext cx="478854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707B5E-DB37-4A13-9528-11CE0FD407CB}">
      <dsp:nvSpPr>
        <dsp:cNvPr id="0" name=""/>
        <dsp:cNvSpPr/>
      </dsp:nvSpPr>
      <dsp:spPr>
        <a:xfrm>
          <a:off x="5268627" y="0"/>
          <a:ext cx="4788544" cy="37256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results that Cupertino is significantly different than both Syracuse and Austin.</a:t>
          </a:r>
        </a:p>
      </dsp:txBody>
      <dsp:txXfrm>
        <a:off x="5268627" y="1415732"/>
        <a:ext cx="4788544" cy="2235367"/>
      </dsp:txXfrm>
    </dsp:sp>
    <dsp:sp modelId="{97FCEEE6-9F6D-461A-94FB-412308CCF4B5}">
      <dsp:nvSpPr>
        <dsp:cNvPr id="0" name=""/>
        <dsp:cNvSpPr/>
      </dsp:nvSpPr>
      <dsp:spPr>
        <a:xfrm>
          <a:off x="7104057" y="372561"/>
          <a:ext cx="1117683" cy="1117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139" tIns="12700" rIns="871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267738" y="536242"/>
        <a:ext cx="790321" cy="790321"/>
      </dsp:txXfrm>
    </dsp:sp>
    <dsp:sp modelId="{0734070D-F8B6-4AC1-AD37-A0CE1783C811}">
      <dsp:nvSpPr>
        <dsp:cNvPr id="0" name=""/>
        <dsp:cNvSpPr/>
      </dsp:nvSpPr>
      <dsp:spPr>
        <a:xfrm>
          <a:off x="5268627" y="3725540"/>
          <a:ext cx="47885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data frame from 124 to 12 columns</a:t>
            </a:r>
          </a:p>
          <a:p>
            <a:r>
              <a:rPr lang="en-US" dirty="0"/>
              <a:t>Renamed columns to more meaningful names</a:t>
            </a:r>
          </a:p>
          <a:p>
            <a:r>
              <a:rPr lang="en-US" dirty="0"/>
              <a:t>In some cases sorted the columns</a:t>
            </a:r>
          </a:p>
          <a:p>
            <a:r>
              <a:rPr lang="en-US" dirty="0"/>
              <a:t>In some cases converted the data type to facilitate sorting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3D06-D323-45AE-988C-E96BDCB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3AA8-658C-4AC2-972F-4F5B0CD3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1256454"/>
            <a:ext cx="10058400" cy="91948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Cupertino</a:t>
            </a:r>
          </a:p>
          <a:p>
            <a:pPr marL="0" indent="0">
              <a:buNone/>
            </a:pPr>
            <a:r>
              <a:rPr lang="en-US" dirty="0"/>
              <a:t> Avg price between 1 to 2 M, drop from their  3 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430C-C3CF-4091-9DE7-DF7BB5D7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2" y="2971807"/>
            <a:ext cx="9615501" cy="32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94C1-3529-4100-91B2-578DEAF8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0300"/>
            <a:ext cx="10058400" cy="10033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Syracuse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The market looks good here, the average price has gone up and is at a all time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7611-A4AE-4E8F-93C6-EA040546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303271"/>
            <a:ext cx="9931397" cy="3310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63EC31-8CD6-419E-818A-B754B95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 (cont.)</a:t>
            </a:r>
          </a:p>
        </p:txBody>
      </p:sp>
    </p:spTree>
    <p:extLst>
      <p:ext uri="{BB962C8B-B14F-4D97-AF65-F5344CB8AC3E}">
        <p14:creationId xmlns:p14="http://schemas.microsoft.com/office/powerpoint/2010/main" val="2237937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E793-283C-4DE6-BB4B-0F47B7D2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5962"/>
            <a:ext cx="8072968" cy="995705"/>
          </a:xfrm>
        </p:spPr>
        <p:txBody>
          <a:bodyPr>
            <a:normAutofit/>
          </a:bodyPr>
          <a:lstStyle/>
          <a:p>
            <a:r>
              <a:rPr lang="en-US" b="1" dirty="0"/>
              <a:t>Are the houses selling?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EE8A-E668-4E0E-8CCE-C6835DE8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415202"/>
            <a:ext cx="10917766" cy="99570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9600" b="1" dirty="0"/>
              <a:t>Austin</a:t>
            </a:r>
            <a:endParaRPr lang="en-US" dirty="0"/>
          </a:p>
          <a:p>
            <a:pPr marL="0" indent="0">
              <a:buNone/>
            </a:pPr>
            <a:r>
              <a:rPr lang="en-US" sz="4500" dirty="0"/>
              <a:t>The market looks good here, the average price has gone up and is at a all time high at 450K.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F5EC6-CD76-4808-8F3A-40B9386F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42633"/>
            <a:ext cx="9876368" cy="37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8B32-3A11-4D70-84C8-832481F0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9827"/>
            <a:ext cx="9228667" cy="1135406"/>
          </a:xfrm>
        </p:spPr>
        <p:txBody>
          <a:bodyPr/>
          <a:lstStyle/>
          <a:p>
            <a:r>
              <a:rPr lang="en-US" b="1" dirty="0"/>
              <a:t>Are the houses selling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470E-59CF-46A6-A66D-F98B1BC2E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6" y="1506220"/>
            <a:ext cx="8978900" cy="966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Chicago</a:t>
            </a:r>
          </a:p>
          <a:p>
            <a:pPr marL="0" indent="0">
              <a:buNone/>
            </a:pPr>
            <a:r>
              <a:rPr lang="en-US" dirty="0"/>
              <a:t>No. Overall a bad housing market, so no further analysis conducted.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AAD1E-29C1-4D5E-9E4C-8B00132B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6" y="2986617"/>
            <a:ext cx="8665631" cy="34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are other factors that go into the market value of a home?</a:t>
            </a:r>
          </a:p>
          <a:p>
            <a:pPr lvl="1"/>
            <a:r>
              <a:rPr lang="en-US" sz="2400" dirty="0"/>
              <a:t>Bedroom count?</a:t>
            </a:r>
          </a:p>
          <a:p>
            <a:pPr lvl="1"/>
            <a:r>
              <a:rPr lang="en-US" sz="2400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7" y="489285"/>
            <a:ext cx="9804400" cy="898340"/>
          </a:xfrm>
        </p:spPr>
        <p:txBody>
          <a:bodyPr>
            <a:normAutofit/>
          </a:bodyPr>
          <a:lstStyle/>
          <a:p>
            <a:r>
              <a:rPr lang="en-US" dirty="0"/>
              <a:t>What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0" y="1525345"/>
            <a:ext cx="10210800" cy="4326466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So, based on room count, bedroom count and bath count here’s our findings:</a:t>
            </a:r>
          </a:p>
          <a:p>
            <a:pPr marL="0" indent="0">
              <a:buNone/>
            </a:pPr>
            <a:r>
              <a:rPr lang="en-US" sz="4000" b="1" dirty="0"/>
              <a:t>Cupertino</a:t>
            </a:r>
            <a:r>
              <a:rPr lang="en-US" sz="4000" dirty="0"/>
              <a:t>:  8 rooms, 3 bedrooms,2 baths.</a:t>
            </a:r>
          </a:p>
          <a:p>
            <a:pPr marL="0" indent="0">
              <a:buNone/>
            </a:pPr>
            <a:r>
              <a:rPr lang="en-US" sz="4000" b="1" dirty="0"/>
              <a:t>Syracuse</a:t>
            </a:r>
            <a:r>
              <a:rPr lang="en-US" sz="4000" dirty="0"/>
              <a:t>: 6 rooms, 2 bedrooms, 2 baths.</a:t>
            </a:r>
          </a:p>
          <a:p>
            <a:pPr marL="0" indent="0">
              <a:buNone/>
            </a:pPr>
            <a:r>
              <a:rPr lang="en-US" sz="4000" b="1" dirty="0"/>
              <a:t>Austin</a:t>
            </a:r>
            <a:r>
              <a:rPr lang="en-US" sz="4000" dirty="0"/>
              <a:t>: No data room on room count or bedroom count, 2 baths.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3CA1-57EE-465D-A6A5-25419419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665133" cy="885639"/>
          </a:xfrm>
        </p:spPr>
        <p:txBody>
          <a:bodyPr/>
          <a:lstStyle/>
          <a:p>
            <a:r>
              <a:rPr lang="en-US" dirty="0"/>
              <a:t>Cupertino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B33D8-A9D3-43CC-955C-7BA46EF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3" y="1616605"/>
            <a:ext cx="7699374" cy="384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817F-2176-4826-83C8-1C175D3D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21" y="481330"/>
            <a:ext cx="6362912" cy="2782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EDD7E-843A-48ED-8B80-E7C72B43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12" y="3425164"/>
            <a:ext cx="5979689" cy="29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3A84-6807-4567-9C15-C0C8749F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Syracuse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9FA6B-674D-4AB3-9AAE-493C2ACD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4" y="1658938"/>
            <a:ext cx="5327120" cy="2929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B2075-2502-47C8-A528-264416EE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461434"/>
            <a:ext cx="5516254" cy="289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4A4ED-8241-44C4-A619-49F6FF0DC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3429000"/>
            <a:ext cx="6067611" cy="30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2800" dirty="0"/>
              <a:t>Core Message: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192" y="1420705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(Austin, Texas; Cupertino, New York; and Syracuse, Utah) would have any sort of correlation.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cities?</a:t>
            </a:r>
          </a:p>
        </p:txBody>
      </p:sp>
    </p:spTree>
    <p:extLst>
      <p:ext uri="{BB962C8B-B14F-4D97-AF65-F5344CB8AC3E}">
        <p14:creationId xmlns:p14="http://schemas.microsoft.com/office/powerpoint/2010/main" val="324437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1D10-A4FC-4507-BA85-9EF79840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52094"/>
            <a:ext cx="2175933" cy="995706"/>
          </a:xfrm>
        </p:spPr>
        <p:txBody>
          <a:bodyPr/>
          <a:lstStyle/>
          <a:p>
            <a:r>
              <a:rPr lang="en-US" dirty="0"/>
              <a:t>Austin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A61D303-FB42-49E7-9530-8591F8F29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43" y="405871"/>
            <a:ext cx="6046257" cy="30231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8396AC-E9E9-44BD-9AE1-BCF03906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" y="1338263"/>
            <a:ext cx="5325533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889C05-512E-440E-9C7F-C56A7F5F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526896"/>
            <a:ext cx="5672666" cy="2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1C4-7052-4634-968A-0B6EA7F0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 Story: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2893-EECA-4373-8260-CA50098E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Austin and Syracuse are top markets.</a:t>
            </a: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People generally prefer mid size homes with 2 baths.</a:t>
            </a:r>
          </a:p>
          <a:p>
            <a:pPr marL="0" indent="0">
              <a:buNone/>
            </a:pPr>
            <a:endParaRPr 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America ready for live work and play community?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…Further analysis is required.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94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</a:t>
            </a:r>
            <a:r>
              <a:rPr lang="en-US" sz="4400" baseline="-25000" dirty="0"/>
              <a:t>o</a:t>
            </a:r>
            <a:r>
              <a:rPr lang="en-US" sz="4400" dirty="0"/>
              <a:t>: </a:t>
            </a:r>
            <a:r>
              <a:rPr lang="en-US" sz="3600" u="sng" dirty="0" err="1"/>
              <a:t>Aus</a:t>
            </a:r>
            <a:r>
              <a:rPr lang="en-US" sz="3600" u="sng" dirty="0"/>
              <a:t> = cup = </a:t>
            </a:r>
            <a:r>
              <a:rPr lang="en-US" sz="3600" u="sng" dirty="0" err="1"/>
              <a:t>syr</a:t>
            </a:r>
            <a:br>
              <a:rPr lang="en-US" sz="4400" dirty="0"/>
            </a:br>
            <a:r>
              <a:rPr lang="en-US" sz="4400" dirty="0"/>
              <a:t>H</a:t>
            </a:r>
            <a:r>
              <a:rPr lang="en-US" sz="4400" baseline="-25000" dirty="0"/>
              <a:t>A</a:t>
            </a:r>
            <a:r>
              <a:rPr lang="en-US" sz="4400" dirty="0"/>
              <a:t>: </a:t>
            </a:r>
            <a:r>
              <a:rPr lang="en-US" sz="3200" u="sng" dirty="0"/>
              <a:t>The mean mkt price is different for at least one city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7105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EE65-DF8F-4544-A767-7DFC4AC7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So we ask again…</a:t>
            </a:r>
            <a:br>
              <a:rPr lang="en-US" sz="2600"/>
            </a:br>
            <a:r>
              <a:rPr lang="en-US" sz="2600"/>
              <a:t>Is there a significant difference in average yearly market value between the three cities?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39460-6F37-4446-823B-574C26562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256" y="1848885"/>
            <a:ext cx="4414438" cy="317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AE84F-3400-47CD-B670-0D5DC68EF80F}"/>
              </a:ext>
            </a:extLst>
          </p:cNvPr>
          <p:cNvSpPr txBox="1"/>
          <p:nvPr/>
        </p:nvSpPr>
        <p:spPr>
          <a:xfrm>
            <a:off x="6579450" y="2538919"/>
            <a:ext cx="4957554" cy="349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After saving the data from all three notebooks into a separate folder, then merging the data. We then made a new </a:t>
            </a:r>
            <a:r>
              <a:rPr lang="en-US" dirty="0" err="1"/>
              <a:t>dataframe</a:t>
            </a:r>
            <a:r>
              <a:rPr lang="en-US" dirty="0"/>
              <a:t> with all of the average sale price data over time of the three cities.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A7017-BDC3-4B8F-8B4B-14C1BB04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300" cap="all" spc="-100" dirty="0">
                <a:solidFill>
                  <a:schemeClr val="bg1"/>
                </a:solidFill>
              </a:rPr>
              <a:t>Next we plotted that data into a box plot, to visually show us what the differences of the averages would look like side by side.</a:t>
            </a:r>
            <a:br>
              <a:rPr lang="en-US" sz="2300" cap="all" spc="-100" dirty="0">
                <a:solidFill>
                  <a:schemeClr val="bg1"/>
                </a:solidFill>
              </a:rPr>
            </a:br>
            <a:endParaRPr lang="en-US" sz="2300" cap="all" spc="-1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3CD6B-EAC4-4A63-8513-28128E23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528002"/>
            <a:ext cx="6202238" cy="37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2638-047D-41D6-9678-F190B1E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58" y="648231"/>
            <a:ext cx="9676187" cy="321733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74320" marR="0" lvl="1" algn="r" rtl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Finally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9FC1FE-EA7C-4FFC-98B0-857AA5B9E079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We ran t-tests to check each and see if any of them are similar or significantly different</a:t>
            </a:r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1E99-EDEE-4AEE-9F8E-E22854AD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conclusion: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C65903-20B1-42C3-9E7D-FF7CCA6A8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51753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40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55EE-03B0-477A-BEC5-5ACFF3BD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Now, adding Chicago, does our outcome change?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02B83-27D1-4D55-991E-B0185D3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438" y="2567268"/>
            <a:ext cx="3764606" cy="2366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E91A2-3638-4F6C-8E5D-04EEC01B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99" y="2289658"/>
            <a:ext cx="5997460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523</Words>
  <Application>Microsoft Office PowerPoint</Application>
  <PresentationFormat>Widescreen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Garamond</vt:lpstr>
      <vt:lpstr>SavonVTI</vt:lpstr>
      <vt:lpstr>Real Estate Data Analysis</vt:lpstr>
      <vt:lpstr>Core Message: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Data Exploration and Clean-up Process:</vt:lpstr>
      <vt:lpstr>Are the houses selling?</vt:lpstr>
      <vt:lpstr>Are the houses selling? (cont.)</vt:lpstr>
      <vt:lpstr>Are the houses selling? (cont.)</vt:lpstr>
      <vt:lpstr>Are the houses selling (contd.)</vt:lpstr>
      <vt:lpstr>Other questions we wanted to answer in the process:</vt:lpstr>
      <vt:lpstr>What sold the most?</vt:lpstr>
      <vt:lpstr>Cupertino</vt:lpstr>
      <vt:lpstr>Syracuse</vt:lpstr>
      <vt:lpstr>Austin</vt:lpstr>
      <vt:lpstr>The Story:</vt:lpstr>
      <vt:lpstr>Ho: Aus = cup = syr HA: The mean mkt price is different for at least one city</vt:lpstr>
      <vt:lpstr>So we ask again… Is there a significant difference in average yearly market value between the three cities?</vt:lpstr>
      <vt:lpstr>Next we plotted that data into a box plot, to visually show us what the differences of the averages would look like side by side. </vt:lpstr>
      <vt:lpstr>Finally  </vt:lpstr>
      <vt:lpstr>In conclusion:</vt:lpstr>
      <vt:lpstr>Now, adding Chicago, does our outcome change?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Melissa Djohan</cp:lastModifiedBy>
  <cp:revision>4</cp:revision>
  <dcterms:created xsi:type="dcterms:W3CDTF">2019-09-17T19:41:23Z</dcterms:created>
  <dcterms:modified xsi:type="dcterms:W3CDTF">2019-09-17T22:59:04Z</dcterms:modified>
</cp:coreProperties>
</file>